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0"/>
  </p:notesMasterIdLst>
  <p:sldIdLst>
    <p:sldId id="259" r:id="rId2"/>
    <p:sldId id="258" r:id="rId3"/>
    <p:sldId id="262" r:id="rId4"/>
    <p:sldId id="267" r:id="rId5"/>
    <p:sldId id="261" r:id="rId6"/>
    <p:sldId id="257" r:id="rId7"/>
    <p:sldId id="260" r:id="rId8"/>
    <p:sldId id="266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00"/>
    <a:srgbClr val="0000FF"/>
    <a:srgbClr val="CC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5472" autoAdjust="0"/>
  </p:normalViewPr>
  <p:slideViewPr>
    <p:cSldViewPr>
      <p:cViewPr varScale="1">
        <p:scale>
          <a:sx n="36" d="100"/>
          <a:sy n="36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A34F064F-47F2-43B3-8609-1C3F2AAA13F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4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4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BD5A7-21FF-4A96-9C8B-6F969D78C5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82C9A-0BF3-4A38-96E7-1ACB745AD7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8A16A-D9E5-4E88-8F97-36D8EAF341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A6A39-2E80-4485-BE70-F0FB0AEAE6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0B1CA-A1AE-4D09-8D77-B9FECB084B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965F6-41BE-4924-8ADA-066B39EB91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A97939-A36E-4F8B-AA2E-4DE513683E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4B6A7-BF37-40CD-AD7F-B9AE54451F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AE5570-853B-481E-B61F-15AE488A8B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2F3E6-68D5-48C4-ABF0-6990961D8E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6C20E-EE1F-464E-95FC-E1F7617B5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593F3B-0D36-4A50-9CAA-4A21DBBEEF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608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08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08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608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8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8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9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9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9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9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9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9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9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9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9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9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610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10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10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1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12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12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Tang Son - CNTT</a:t>
            </a:r>
          </a:p>
        </p:txBody>
      </p:sp>
      <p:sp>
        <p:nvSpPr>
          <p:cNvPr id="4612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9BF7C66-D6BE-455F-967F-67B04296A2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612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900">
                <a:latin typeface="Arial"/>
              </a:rPr>
              <a:t>Tang Son - CNTT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7200" y="0"/>
            <a:ext cx="8686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                 </a:t>
            </a:r>
            <a:endParaRPr lang="en-US" sz="2400" b="1">
              <a:solidFill>
                <a:srgbClr val="FFFF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b="1" u="sng">
                <a:solidFill>
                  <a:srgbClr val="FFFF00"/>
                </a:solidFill>
                <a:latin typeface="Arial" pitchFamily="34" charset="0"/>
              </a:rPr>
              <a:t>Khoa học:</a:t>
            </a:r>
            <a:r>
              <a:rPr lang="en-US" sz="2400" b="1">
                <a:solidFill>
                  <a:srgbClr val="FFFF00"/>
                </a:solidFill>
                <a:latin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</a:rPr>
              <a:t>                 </a:t>
            </a:r>
            <a:r>
              <a:rPr lang="en-US" sz="2400" b="1" u="sng">
                <a:solidFill>
                  <a:srgbClr val="FFFF00"/>
                </a:solidFill>
                <a:latin typeface="Arial" pitchFamily="34" charset="0"/>
              </a:rPr>
              <a:t>Bài 27:</a:t>
            </a:r>
            <a:r>
              <a:rPr lang="en-US" sz="2400">
                <a:solidFill>
                  <a:srgbClr val="FFFF00"/>
                </a:solidFill>
                <a:latin typeface="Arial" pitchFamily="34" charset="0"/>
              </a:rPr>
              <a:t>  </a:t>
            </a:r>
            <a:r>
              <a:rPr lang="en-US" sz="2400" b="1">
                <a:solidFill>
                  <a:srgbClr val="FFFF00"/>
                </a:solidFill>
                <a:latin typeface="Arial" pitchFamily="34" charset="0"/>
              </a:rPr>
              <a:t>Một số cách làm sạch n</a:t>
            </a:r>
            <a:r>
              <a:rPr lang="vi-VN" sz="24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400" b="1">
                <a:solidFill>
                  <a:srgbClr val="FFFF00"/>
                </a:solidFill>
                <a:latin typeface="Arial" pitchFamily="34" charset="0"/>
              </a:rPr>
              <a:t>ớc </a:t>
            </a:r>
          </a:p>
        </p:txBody>
      </p:sp>
      <p:pic>
        <p:nvPicPr>
          <p:cNvPr id="9221" name="Picture 5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752600"/>
            <a:ext cx="2971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731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1. Cách làm n</a:t>
            </a:r>
            <a:r>
              <a:rPr lang="vi-VN" sz="2000" b="1">
                <a:latin typeface="Arial" pitchFamily="34" charset="0"/>
              </a:rPr>
              <a:t>ư</a:t>
            </a:r>
            <a:r>
              <a:rPr lang="en-US" sz="2000" b="1">
                <a:latin typeface="Arial" pitchFamily="34" charset="0"/>
              </a:rPr>
              <a:t>ớc sạch thông th</a:t>
            </a:r>
            <a:r>
              <a:rPr lang="vi-VN" sz="2000" b="1">
                <a:latin typeface="Arial" pitchFamily="34" charset="0"/>
              </a:rPr>
              <a:t>ư</a:t>
            </a:r>
            <a:r>
              <a:rPr lang="en-US" sz="2000" b="1">
                <a:latin typeface="Arial" pitchFamily="34" charset="0"/>
              </a:rPr>
              <a:t>ờng.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2057400"/>
            <a:ext cx="6400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b="1">
                <a:solidFill>
                  <a:srgbClr val="CC0000"/>
                </a:solidFill>
                <a:latin typeface="Arial" pitchFamily="34" charset="0"/>
              </a:rPr>
              <a:t>Chuẩn bị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 - N</a:t>
            </a:r>
            <a:r>
              <a:rPr lang="vi-VN" sz="2000" b="1">
                <a:latin typeface="Arial" pitchFamily="34" charset="0"/>
              </a:rPr>
              <a:t>ư</a:t>
            </a:r>
            <a:r>
              <a:rPr lang="en-US" sz="2000" b="1">
                <a:latin typeface="Arial" pitchFamily="34" charset="0"/>
              </a:rPr>
              <a:t>ớc </a:t>
            </a:r>
            <a:r>
              <a:rPr lang="vi-VN" sz="2000" b="1">
                <a:latin typeface="Arial" pitchFamily="34" charset="0"/>
              </a:rPr>
              <a:t>đ</a:t>
            </a:r>
            <a:r>
              <a:rPr lang="en-US" sz="2000" b="1">
                <a:latin typeface="Arial" pitchFamily="34" charset="0"/>
              </a:rPr>
              <a:t>ục ; hai chai nhựa trong, bằng nhau; giấy lọc ; bột cát 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latin typeface="Arial" pitchFamily="34" charset="0"/>
              </a:rPr>
              <a:t>2. Cách tiến hành</a:t>
            </a:r>
            <a:r>
              <a:rPr lang="en-US" sz="2000" b="1">
                <a:latin typeface="Arial" pitchFamily="34" charset="0"/>
              </a:rPr>
              <a:t>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- Cắt phần </a:t>
            </a:r>
            <a:r>
              <a:rPr lang="vi-VN" sz="2000" b="1">
                <a:latin typeface="Arial" pitchFamily="34" charset="0"/>
              </a:rPr>
              <a:t>đ</a:t>
            </a:r>
            <a:r>
              <a:rPr lang="en-US" sz="2000" b="1">
                <a:latin typeface="Arial" pitchFamily="34" charset="0"/>
              </a:rPr>
              <a:t>áy chai a và </a:t>
            </a:r>
            <a:r>
              <a:rPr lang="vi-VN" sz="2000" b="1">
                <a:latin typeface="Arial" pitchFamily="34" charset="0"/>
              </a:rPr>
              <a:t>đ</a:t>
            </a:r>
            <a:r>
              <a:rPr lang="en-US" sz="2000" b="1">
                <a:latin typeface="Arial" pitchFamily="34" charset="0"/>
              </a:rPr>
              <a:t>ục vài lỗ ở nắp chai 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- Cắt phần </a:t>
            </a:r>
            <a:r>
              <a:rPr lang="vi-VN" sz="2000" b="1">
                <a:latin typeface="Arial" pitchFamily="34" charset="0"/>
              </a:rPr>
              <a:t>đ</a:t>
            </a:r>
            <a:r>
              <a:rPr lang="en-US" sz="2000" b="1">
                <a:latin typeface="Arial" pitchFamily="34" charset="0"/>
              </a:rPr>
              <a:t>ầu chai b.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- Lật ng</a:t>
            </a:r>
            <a:r>
              <a:rPr lang="vi-VN" sz="2000" b="1">
                <a:latin typeface="Arial" pitchFamily="34" charset="0"/>
              </a:rPr>
              <a:t>ư</a:t>
            </a:r>
            <a:r>
              <a:rPr lang="en-US" sz="2000" b="1">
                <a:latin typeface="Arial" pitchFamily="34" charset="0"/>
              </a:rPr>
              <a:t>ợc chai a </a:t>
            </a:r>
            <a:r>
              <a:rPr lang="vi-VN" sz="2000" b="1">
                <a:latin typeface="Arial" pitchFamily="34" charset="0"/>
              </a:rPr>
              <a:t>đ</a:t>
            </a:r>
            <a:r>
              <a:rPr lang="en-US" sz="2000" b="1">
                <a:latin typeface="Arial" pitchFamily="34" charset="0"/>
              </a:rPr>
              <a:t>ặt vào  chai b ( Xem hình 1)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2000" b="1">
                <a:latin typeface="Arial" pitchFamily="34" charset="0"/>
              </a:rPr>
              <a:t>Lần l</a:t>
            </a:r>
            <a:r>
              <a:rPr lang="vi-VN" sz="2000" b="1">
                <a:latin typeface="Arial" pitchFamily="34" charset="0"/>
              </a:rPr>
              <a:t>ư</a:t>
            </a:r>
            <a:r>
              <a:rPr lang="en-US" sz="2000" b="1">
                <a:latin typeface="Arial" pitchFamily="34" charset="0"/>
              </a:rPr>
              <a:t>ợt </a:t>
            </a:r>
            <a:r>
              <a:rPr lang="vi-VN" sz="2000" b="1">
                <a:latin typeface="Arial" pitchFamily="34" charset="0"/>
              </a:rPr>
              <a:t>đ</a:t>
            </a:r>
            <a:r>
              <a:rPr lang="en-US" sz="2000" b="1">
                <a:latin typeface="Arial" pitchFamily="34" charset="0"/>
              </a:rPr>
              <a:t>ể vào chai a ; giấy lọc, cát, than bột, cát. Sau </a:t>
            </a:r>
            <a:r>
              <a:rPr lang="vi-VN" sz="2000" b="1">
                <a:latin typeface="Arial" pitchFamily="34" charset="0"/>
              </a:rPr>
              <a:t>đ</a:t>
            </a:r>
            <a:r>
              <a:rPr lang="en-US" sz="2000" b="1">
                <a:latin typeface="Arial" pitchFamily="34" charset="0"/>
              </a:rPr>
              <a:t>ó </a:t>
            </a:r>
            <a:r>
              <a:rPr lang="vi-VN" sz="2000" b="1">
                <a:latin typeface="Arial" pitchFamily="34" charset="0"/>
              </a:rPr>
              <a:t>đ</a:t>
            </a:r>
            <a:r>
              <a:rPr lang="en-US" sz="2000" b="1">
                <a:latin typeface="Arial" pitchFamily="34" charset="0"/>
              </a:rPr>
              <a:t>ổ n</a:t>
            </a:r>
            <a:r>
              <a:rPr lang="vi-VN" sz="2000" b="1">
                <a:latin typeface="Arial" pitchFamily="34" charset="0"/>
              </a:rPr>
              <a:t>ư</a:t>
            </a:r>
            <a:r>
              <a:rPr lang="en-US" sz="2000" b="1">
                <a:latin typeface="Arial" pitchFamily="34" charset="0"/>
              </a:rPr>
              <a:t>ớc </a:t>
            </a:r>
            <a:r>
              <a:rPr lang="vi-VN" sz="2000" b="1">
                <a:latin typeface="Arial" pitchFamily="34" charset="0"/>
              </a:rPr>
              <a:t>đ</a:t>
            </a:r>
            <a:r>
              <a:rPr lang="en-US" sz="2000" b="1">
                <a:latin typeface="Arial" pitchFamily="34" charset="0"/>
              </a:rPr>
              <a:t>ục vào chai a .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7239000" y="6400800"/>
            <a:ext cx="609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pitchFamily="34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391400" y="64008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324600" y="6461125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Arial" pitchFamily="34" charset="0"/>
              </a:rPr>
              <a:t>Hình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4" grpId="0" animBg="1"/>
      <p:bldP spid="9225" grpId="0"/>
      <p:bldP spid="92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/>
              </a:rPr>
              <a:t>Tang Son - CNTT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09600" y="2209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pitchFamily="34" charset="0"/>
              </a:rPr>
              <a:t>2. Tác dụng của lọc n</a:t>
            </a:r>
            <a:r>
              <a:rPr lang="vi-VN" sz="2400" b="1">
                <a:latin typeface="Arial" pitchFamily="34" charset="0"/>
              </a:rPr>
              <a:t>ư</a:t>
            </a:r>
            <a:r>
              <a:rPr lang="en-US" sz="2400" b="1">
                <a:latin typeface="Arial" pitchFamily="34" charset="0"/>
              </a:rPr>
              <a:t>ớc 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09600" y="2590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pitchFamily="34" charset="0"/>
              </a:rPr>
              <a:t>3. Quy trình sản xuất n</a:t>
            </a:r>
            <a:r>
              <a:rPr lang="vi-VN" sz="2400" b="1">
                <a:latin typeface="Arial" pitchFamily="34" charset="0"/>
              </a:rPr>
              <a:t>ư</a:t>
            </a:r>
            <a:r>
              <a:rPr lang="en-US" sz="2400" b="1">
                <a:latin typeface="Arial" pitchFamily="34" charset="0"/>
              </a:rPr>
              <a:t>ớc sạch 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09600" y="18288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pitchFamily="34" charset="0"/>
              </a:rPr>
              <a:t>1. Cách làm n</a:t>
            </a:r>
            <a:r>
              <a:rPr lang="vi-VN" sz="2400" b="1">
                <a:latin typeface="Arial" pitchFamily="34" charset="0"/>
              </a:rPr>
              <a:t>ư</a:t>
            </a:r>
            <a:r>
              <a:rPr lang="en-US" sz="2400" b="1">
                <a:latin typeface="Arial" pitchFamily="34" charset="0"/>
              </a:rPr>
              <a:t>ớc sạch thông th</a:t>
            </a:r>
            <a:r>
              <a:rPr lang="vi-VN" sz="2400" b="1">
                <a:latin typeface="Arial" pitchFamily="34" charset="0"/>
              </a:rPr>
              <a:t>ư</a:t>
            </a:r>
            <a:r>
              <a:rPr lang="en-US" sz="2400" b="1">
                <a:latin typeface="Arial" pitchFamily="34" charset="0"/>
              </a:rPr>
              <a:t>ờng.</a:t>
            </a:r>
          </a:p>
        </p:txBody>
      </p:sp>
      <p:pic>
        <p:nvPicPr>
          <p:cNvPr id="8200" name="Picture 8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4343400" y="6172200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495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pitchFamily="34" charset="0"/>
              </a:rPr>
              <a:t>2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276600" y="6400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Arial" pitchFamily="34" charset="0"/>
              </a:rPr>
              <a:t>Hình </a:t>
            </a:r>
          </a:p>
        </p:txBody>
      </p:sp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457200" y="0"/>
            <a:ext cx="86868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                 </a:t>
            </a:r>
            <a:endParaRPr lang="en-US" sz="2800" b="1">
              <a:solidFill>
                <a:srgbClr val="FFFF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u="sng">
                <a:solidFill>
                  <a:srgbClr val="FFFF00"/>
                </a:solidFill>
                <a:latin typeface="Arial" pitchFamily="34" charset="0"/>
              </a:rPr>
              <a:t>Khoa học:</a:t>
            </a: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                 </a:t>
            </a:r>
            <a:r>
              <a:rPr lang="en-US" sz="2800" b="1" u="sng">
                <a:solidFill>
                  <a:srgbClr val="FFFF00"/>
                </a:solidFill>
                <a:latin typeface="Arial" pitchFamily="34" charset="0"/>
              </a:rPr>
              <a:t>Bài 27:</a:t>
            </a:r>
            <a:r>
              <a:rPr lang="en-US" sz="2800">
                <a:solidFill>
                  <a:srgbClr val="FFFF00"/>
                </a:solidFill>
                <a:latin typeface="Arial" pitchFamily="34" charset="0"/>
              </a:rPr>
              <a:t>  </a:t>
            </a: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Một số cách làm sạch n</a:t>
            </a:r>
            <a:r>
              <a:rPr lang="vi-VN" sz="28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ớc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199" grpId="0"/>
      <p:bldP spid="8201" grpId="0" animBg="1"/>
      <p:bldP spid="8203" grpId="0"/>
      <p:bldP spid="82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900">
                <a:latin typeface="Arial"/>
              </a:rPr>
              <a:t>Tang Son - CNTT</a:t>
            </a:r>
          </a:p>
        </p:txBody>
      </p:sp>
      <p:pic>
        <p:nvPicPr>
          <p:cNvPr id="12293" name="Picture 5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990600" y="40386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905000" y="35814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971800" y="43434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810000" y="56388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800600" y="41910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943600" y="57912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6154" name="Oval 13"/>
          <p:cNvSpPr>
            <a:spLocks noChangeArrowheads="1"/>
          </p:cNvSpPr>
          <p:nvPr/>
        </p:nvSpPr>
        <p:spPr bwMode="auto">
          <a:xfrm>
            <a:off x="4114800" y="6248400"/>
            <a:ext cx="914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pitchFamily="34" charset="0"/>
            </a:endParaRPr>
          </a:p>
        </p:txBody>
      </p:sp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4343400" y="64008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6156" name="Text Box 15"/>
          <p:cNvSpPr txBox="1">
            <a:spLocks noChangeArrowheads="1"/>
          </p:cNvSpPr>
          <p:nvPr/>
        </p:nvSpPr>
        <p:spPr bwMode="auto">
          <a:xfrm>
            <a:off x="2362200" y="64008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latin typeface="Arial" pitchFamily="34" charset="0"/>
              </a:rPr>
              <a:t>        Hình </a:t>
            </a:r>
          </a:p>
        </p:txBody>
      </p:sp>
      <p:sp>
        <p:nvSpPr>
          <p:cNvPr id="6157" name="Text Box 17"/>
          <p:cNvSpPr txBox="1">
            <a:spLocks noChangeArrowheads="1"/>
          </p:cNvSpPr>
          <p:nvPr/>
        </p:nvSpPr>
        <p:spPr bwMode="auto">
          <a:xfrm>
            <a:off x="457200" y="0"/>
            <a:ext cx="8686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                 </a:t>
            </a:r>
            <a:endParaRPr lang="en-US" sz="2400" b="1">
              <a:solidFill>
                <a:srgbClr val="FFFF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b="1" u="sng">
                <a:solidFill>
                  <a:srgbClr val="FFFF00"/>
                </a:solidFill>
                <a:latin typeface="Arial" pitchFamily="34" charset="0"/>
              </a:rPr>
              <a:t>Khoa học:</a:t>
            </a:r>
            <a:r>
              <a:rPr lang="en-US" sz="2400" b="1">
                <a:solidFill>
                  <a:srgbClr val="FFFF00"/>
                </a:solidFill>
                <a:latin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</a:rPr>
              <a:t>                 </a:t>
            </a:r>
            <a:r>
              <a:rPr lang="en-US" sz="2400" b="1" u="sng">
                <a:solidFill>
                  <a:srgbClr val="FFFF00"/>
                </a:solidFill>
                <a:latin typeface="Arial" pitchFamily="34" charset="0"/>
              </a:rPr>
              <a:t>Bài 27:</a:t>
            </a:r>
            <a:r>
              <a:rPr lang="en-US" sz="2400">
                <a:solidFill>
                  <a:srgbClr val="FFFF00"/>
                </a:solidFill>
                <a:latin typeface="Arial" pitchFamily="34" charset="0"/>
              </a:rPr>
              <a:t>  </a:t>
            </a:r>
            <a:r>
              <a:rPr lang="en-US" sz="2400" b="1">
                <a:solidFill>
                  <a:srgbClr val="FFFF00"/>
                </a:solidFill>
                <a:latin typeface="Arial" pitchFamily="34" charset="0"/>
              </a:rPr>
              <a:t>Một số cách làm sạch n</a:t>
            </a:r>
            <a:r>
              <a:rPr lang="vi-VN" sz="24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400" b="1">
                <a:solidFill>
                  <a:srgbClr val="FFFF00"/>
                </a:solidFill>
                <a:latin typeface="Arial" pitchFamily="34" charset="0"/>
              </a:rPr>
              <a:t>ớc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  <p:bldP spid="12296" grpId="0"/>
      <p:bldP spid="12297" grpId="0"/>
      <p:bldP spid="12298" grpId="0"/>
      <p:bldP spid="122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/>
              </a:rPr>
              <a:t>Tang Son - CNTT</a:t>
            </a:r>
          </a:p>
        </p:txBody>
      </p:sp>
      <p:pic>
        <p:nvPicPr>
          <p:cNvPr id="37892" name="Picture 4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058988"/>
            <a:ext cx="7088188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57200" y="0"/>
            <a:ext cx="86868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                 </a:t>
            </a:r>
            <a:endParaRPr lang="en-US" sz="2800" b="1">
              <a:solidFill>
                <a:srgbClr val="FFFF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u="sng">
                <a:solidFill>
                  <a:srgbClr val="FFFF00"/>
                </a:solidFill>
                <a:latin typeface="Arial" pitchFamily="34" charset="0"/>
              </a:rPr>
              <a:t>Khoa học:</a:t>
            </a: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                 </a:t>
            </a:r>
            <a:r>
              <a:rPr lang="en-US" sz="2800" b="1" u="sng">
                <a:solidFill>
                  <a:srgbClr val="FFFF00"/>
                </a:solidFill>
                <a:latin typeface="Arial" pitchFamily="34" charset="0"/>
              </a:rPr>
              <a:t>Bài 27:</a:t>
            </a:r>
            <a:r>
              <a:rPr lang="en-US" sz="2800">
                <a:solidFill>
                  <a:srgbClr val="FFFF00"/>
                </a:solidFill>
                <a:latin typeface="Arial" pitchFamily="34" charset="0"/>
              </a:rPr>
              <a:t>  </a:t>
            </a: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Một số cách làm sạch n</a:t>
            </a:r>
            <a:r>
              <a:rPr lang="vi-VN" sz="28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ớc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838200" y="2057400"/>
            <a:ext cx="731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1. Cách làm n</a:t>
            </a:r>
            <a:r>
              <a:rPr lang="vi-VN" sz="2000" b="1">
                <a:latin typeface="Arial" pitchFamily="34" charset="0"/>
              </a:rPr>
              <a:t>ư</a:t>
            </a:r>
            <a:r>
              <a:rPr lang="en-US" sz="2000" b="1">
                <a:latin typeface="Arial" pitchFamily="34" charset="0"/>
              </a:rPr>
              <a:t>ớc sạch thông th</a:t>
            </a:r>
            <a:r>
              <a:rPr lang="vi-VN" sz="2000" b="1">
                <a:latin typeface="Arial" pitchFamily="34" charset="0"/>
              </a:rPr>
              <a:t>ư</a:t>
            </a:r>
            <a:r>
              <a:rPr lang="en-US" sz="2000" b="1">
                <a:latin typeface="Arial" pitchFamily="34" charset="0"/>
              </a:rPr>
              <a:t>ờng.</a:t>
            </a: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685800" y="2514600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  2. Tác dụng của lọc n</a:t>
            </a:r>
            <a:r>
              <a:rPr lang="vi-VN" sz="2000" b="1">
                <a:latin typeface="Arial" pitchFamily="34" charset="0"/>
              </a:rPr>
              <a:t>ư</a:t>
            </a:r>
            <a:r>
              <a:rPr lang="en-US" sz="2000" b="1">
                <a:latin typeface="Arial" pitchFamily="34" charset="0"/>
              </a:rPr>
              <a:t>ớc .</a:t>
            </a: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838200" y="3048000"/>
            <a:ext cx="487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3. Quy trình sản xuất n</a:t>
            </a:r>
            <a:r>
              <a:rPr lang="vi-VN" sz="2000" b="1">
                <a:latin typeface="Arial" pitchFamily="34" charset="0"/>
              </a:rPr>
              <a:t>ư</a:t>
            </a:r>
            <a:r>
              <a:rPr lang="en-US" sz="2000" b="1">
                <a:latin typeface="Arial" pitchFamily="34" charset="0"/>
              </a:rPr>
              <a:t>ớc sạch 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85800" y="3505200"/>
            <a:ext cx="487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 4. Sự cần thiết phải </a:t>
            </a:r>
            <a:r>
              <a:rPr lang="vi-VN" sz="2000" b="1">
                <a:latin typeface="Arial" pitchFamily="34" charset="0"/>
              </a:rPr>
              <a:t>đ</a:t>
            </a:r>
            <a:r>
              <a:rPr lang="en-US" sz="2000" b="1">
                <a:latin typeface="Arial" pitchFamily="34" charset="0"/>
              </a:rPr>
              <a:t>un sôi n</a:t>
            </a:r>
            <a:r>
              <a:rPr lang="vi-VN" sz="2000" b="1">
                <a:latin typeface="Arial" pitchFamily="34" charset="0"/>
              </a:rPr>
              <a:t>ư</a:t>
            </a:r>
            <a:r>
              <a:rPr lang="en-US" sz="2000" b="1">
                <a:latin typeface="Arial" pitchFamily="34" charset="0"/>
              </a:rPr>
              <a:t>ớc.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0" y="4191000"/>
            <a:ext cx="9144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pitchFamily="34" charset="0"/>
              </a:rPr>
              <a:t>            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N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ớc 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đư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ợc sản xuất từ nhà máy 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đ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ảm bảo 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đư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ợc 3 tiêu chuẩn : khử sắt, loại bỏ các chất không tan trong n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ớc và sát trùng. Trong khi 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đ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ó, n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ớc thu 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đư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ợc bằng cách lọc thì chỉ loại bỏ 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đư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ợc một số chất không tan trong n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ớc.Tuy nhiên, dù là n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ớc nhà máy hay n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ớc thu 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đư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ợc bằng cách lọc thì 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đ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ều phải 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đ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un sôi n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ớc tr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ớc khi uống 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đ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ể diệt hết các vi khuẩn và loại bỏ các chất 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đ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ộc còn tồn tại trong n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ớc</a:t>
            </a:r>
            <a:r>
              <a:rPr lang="en-US" sz="2400" b="1">
                <a:solidFill>
                  <a:srgbClr val="FFFF00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457200" y="0"/>
            <a:ext cx="8686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                 </a:t>
            </a:r>
            <a:endParaRPr lang="en-US" sz="2400" b="1">
              <a:solidFill>
                <a:srgbClr val="FFFF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b="1" u="sng">
                <a:solidFill>
                  <a:srgbClr val="FFFF00"/>
                </a:solidFill>
                <a:latin typeface="Arial" pitchFamily="34" charset="0"/>
              </a:rPr>
              <a:t>Khoa học:</a:t>
            </a:r>
            <a:r>
              <a:rPr lang="en-US" sz="2400" b="1">
                <a:solidFill>
                  <a:srgbClr val="FFFF00"/>
                </a:solidFill>
                <a:latin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</a:rPr>
              <a:t>                 </a:t>
            </a:r>
            <a:r>
              <a:rPr lang="en-US" sz="2400" b="1" u="sng">
                <a:solidFill>
                  <a:srgbClr val="FFFF00"/>
                </a:solidFill>
                <a:latin typeface="Arial" pitchFamily="34" charset="0"/>
              </a:rPr>
              <a:t>Bài 27:</a:t>
            </a:r>
            <a:r>
              <a:rPr lang="en-US" sz="2400">
                <a:solidFill>
                  <a:srgbClr val="FFFF00"/>
                </a:solidFill>
                <a:latin typeface="Arial" pitchFamily="34" charset="0"/>
              </a:rPr>
              <a:t>  </a:t>
            </a:r>
            <a:r>
              <a:rPr lang="en-US" sz="2400" b="1">
                <a:solidFill>
                  <a:srgbClr val="FFFF00"/>
                </a:solidFill>
                <a:latin typeface="Arial" pitchFamily="34" charset="0"/>
              </a:rPr>
              <a:t>Một số cách làm sạch n</a:t>
            </a:r>
            <a:r>
              <a:rPr lang="vi-VN" sz="24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400" b="1">
                <a:solidFill>
                  <a:srgbClr val="FFFF00"/>
                </a:solidFill>
                <a:latin typeface="Arial" pitchFamily="34" charset="0"/>
              </a:rPr>
              <a:t>ớc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048000" y="1752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Arial" pitchFamily="34" charset="0"/>
              </a:rPr>
              <a:t>Phiếu bài tập</a:t>
            </a:r>
            <a:r>
              <a:rPr lang="en-US" sz="2400">
                <a:latin typeface="Arial" pitchFamily="34" charset="0"/>
              </a:rPr>
              <a:t> </a:t>
            </a:r>
          </a:p>
        </p:txBody>
      </p:sp>
      <p:sp>
        <p:nvSpPr>
          <p:cNvPr id="9219" name="Text Box 12"/>
          <p:cNvSpPr txBox="1">
            <a:spLocks noChangeArrowheads="1"/>
          </p:cNvSpPr>
          <p:nvPr/>
        </p:nvSpPr>
        <p:spPr bwMode="auto">
          <a:xfrm>
            <a:off x="457200" y="20574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graphicFrame>
        <p:nvGraphicFramePr>
          <p:cNvPr id="7224" name="Group 56"/>
          <p:cNvGraphicFramePr>
            <a:graphicFrameLocks noGrp="1"/>
          </p:cNvGraphicFramePr>
          <p:nvPr>
            <p:ph/>
          </p:nvPr>
        </p:nvGraphicFramePr>
        <p:xfrm>
          <a:off x="-76200" y="2757488"/>
          <a:ext cx="9144000" cy="40767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C¸c giai ®o¹n cña d©y chuyÒn s¶n xuÊt n­íc s¹ch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Th«ng tin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......Tr¹m b¬m ®ît hai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....................................................................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.....................................................................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 N­íc ®· ®­îc khö s¾t, s¸t trïng vµ lo¹i trõ c¸c chÊt bÈn kh¸c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....................................................................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 LÊy n­íc tõ nguån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.....................................................................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  Lo¹i c¸c chÊt s¾t vµ nh÷ng chÊt kh«ng hoµ tan trong n­íc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.......BÓ läc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 TiÕp tôc lo¹i c¸c chÊt kh«ng tan trong n­íc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....................................................................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 Khö trïng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21" name="Text Box 53"/>
          <p:cNvSpPr txBox="1">
            <a:spLocks noChangeArrowheads="1"/>
          </p:cNvSpPr>
          <p:nvPr/>
        </p:nvSpPr>
        <p:spPr bwMode="auto">
          <a:xfrm>
            <a:off x="0" y="2133600"/>
            <a:ext cx="883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             Hoàn thành bảng sau:</a:t>
            </a:r>
          </a:p>
        </p:txBody>
      </p:sp>
      <p:sp>
        <p:nvSpPr>
          <p:cNvPr id="9247" name="Text Box 58"/>
          <p:cNvSpPr txBox="1">
            <a:spLocks noChangeArrowheads="1"/>
          </p:cNvSpPr>
          <p:nvPr/>
        </p:nvSpPr>
        <p:spPr bwMode="auto">
          <a:xfrm>
            <a:off x="457200" y="-30163"/>
            <a:ext cx="86868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                 </a:t>
            </a:r>
            <a:endParaRPr lang="en-US" sz="2800" b="1">
              <a:solidFill>
                <a:srgbClr val="FFFF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u="sng">
                <a:solidFill>
                  <a:srgbClr val="FFFF00"/>
                </a:solidFill>
                <a:latin typeface="Arial" pitchFamily="34" charset="0"/>
              </a:rPr>
              <a:t>Khoa học:</a:t>
            </a: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                 </a:t>
            </a:r>
            <a:r>
              <a:rPr lang="en-US" sz="2800" b="1" u="sng">
                <a:solidFill>
                  <a:srgbClr val="FFFF00"/>
                </a:solidFill>
                <a:latin typeface="Arial" pitchFamily="34" charset="0"/>
              </a:rPr>
              <a:t>Bài 27:</a:t>
            </a:r>
            <a:r>
              <a:rPr lang="en-US" sz="2800">
                <a:solidFill>
                  <a:srgbClr val="FFFF00"/>
                </a:solidFill>
                <a:latin typeface="Arial" pitchFamily="34" charset="0"/>
              </a:rPr>
              <a:t>  </a:t>
            </a: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Một số cách làm sạch n</a:t>
            </a:r>
            <a:r>
              <a:rPr lang="vi-VN" sz="28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ớc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utoUpdateAnimBg="0"/>
      <p:bldP spid="722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276600" y="1752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Arial" pitchFamily="34" charset="0"/>
              </a:rPr>
              <a:t>Phiếu bài tập</a:t>
            </a:r>
            <a:r>
              <a:rPr lang="en-US" sz="2400">
                <a:latin typeface="Arial" pitchFamily="34" charset="0"/>
              </a:rPr>
              <a:t> </a:t>
            </a:r>
          </a:p>
        </p:txBody>
      </p:sp>
      <p:graphicFrame>
        <p:nvGraphicFramePr>
          <p:cNvPr id="10281" name="Group 41"/>
          <p:cNvGraphicFramePr>
            <a:graphicFrameLocks noGrp="1"/>
          </p:cNvGraphicFramePr>
          <p:nvPr>
            <p:ph/>
          </p:nvPr>
        </p:nvGraphicFramePr>
        <p:xfrm>
          <a:off x="0" y="2667000"/>
          <a:ext cx="9144000" cy="4191000"/>
        </p:xfrm>
        <a:graphic>
          <a:graphicData uri="http://schemas.openxmlformats.org/drawingml/2006/table">
            <a:tbl>
              <a:tblPr/>
              <a:tblGrid>
                <a:gridCol w="3886200"/>
                <a:gridCol w="5257800"/>
              </a:tblGrid>
              <a:tr h="700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C¸c giai ®o¹n cña d©y chuyÒn s¶n xuÊt n­íc s¹ch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Th«ng tin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6. Tr¹m b¬m ®ît hai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 Ph©n phèi n­íc s¹ch cho ng­êi tiªu dïng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5. BÓ chøa 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 N­íc ®· ®­îc khö s¾t, s¸t trïng vµ lo¹i trõ c¸c chÊt bÈn kh¸c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1. Tr¹m b¬m n­íc ®ît mét 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 LÊy n­íc tõ nguån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2. Dµn khö s¾t – bÓ l¾ng 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 Lo¹i c¸c chÊt s¾t vµ nh÷ng chÊt kh«ng hoµ tan trong n­íc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3. BÓ läc 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 TiÕp tôc lo¹i c¸c chÊt kh«ng tan trong n­íc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4. S¸t trïng 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 Khö trïng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304800" y="2133600"/>
            <a:ext cx="883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          Hoàn thành bảng sau:</a:t>
            </a:r>
          </a:p>
        </p:txBody>
      </p:sp>
      <p:sp>
        <p:nvSpPr>
          <p:cNvPr id="10270" name="Text Box 43"/>
          <p:cNvSpPr txBox="1">
            <a:spLocks noChangeArrowheads="1"/>
          </p:cNvSpPr>
          <p:nvPr/>
        </p:nvSpPr>
        <p:spPr bwMode="auto">
          <a:xfrm>
            <a:off x="457200" y="0"/>
            <a:ext cx="86868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                 </a:t>
            </a:r>
            <a:endParaRPr lang="en-US" sz="2800" b="1">
              <a:solidFill>
                <a:srgbClr val="FFFF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u="sng">
                <a:solidFill>
                  <a:srgbClr val="FFFF00"/>
                </a:solidFill>
                <a:latin typeface="Arial" pitchFamily="34" charset="0"/>
              </a:rPr>
              <a:t>Khoa học:</a:t>
            </a: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                 </a:t>
            </a:r>
            <a:r>
              <a:rPr lang="en-US" sz="2800" b="1" u="sng">
                <a:solidFill>
                  <a:srgbClr val="FFFF00"/>
                </a:solidFill>
                <a:latin typeface="Arial" pitchFamily="34" charset="0"/>
              </a:rPr>
              <a:t>Bài 27:</a:t>
            </a:r>
            <a:r>
              <a:rPr lang="en-US" sz="2800">
                <a:solidFill>
                  <a:srgbClr val="FFFF00"/>
                </a:solidFill>
                <a:latin typeface="Arial" pitchFamily="34" charset="0"/>
              </a:rPr>
              <a:t>  </a:t>
            </a: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Một số cách làm sạch n</a:t>
            </a:r>
            <a:r>
              <a:rPr lang="vi-VN" sz="28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ớc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276600" y="1752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Arial" pitchFamily="34" charset="0"/>
              </a:rPr>
              <a:t>Phiếu bài tập</a:t>
            </a:r>
            <a:r>
              <a:rPr lang="en-US" sz="2400">
                <a:latin typeface="Arial" pitchFamily="34" charset="0"/>
              </a:rPr>
              <a:t> </a:t>
            </a:r>
          </a:p>
        </p:txBody>
      </p:sp>
      <p:graphicFrame>
        <p:nvGraphicFramePr>
          <p:cNvPr id="36914" name="Group 50"/>
          <p:cNvGraphicFramePr>
            <a:graphicFrameLocks noGrp="1"/>
          </p:cNvGraphicFramePr>
          <p:nvPr>
            <p:ph/>
          </p:nvPr>
        </p:nvGraphicFramePr>
        <p:xfrm>
          <a:off x="0" y="2689225"/>
          <a:ext cx="9144000" cy="4138613"/>
        </p:xfrm>
        <a:graphic>
          <a:graphicData uri="http://schemas.openxmlformats.org/drawingml/2006/table">
            <a:tbl>
              <a:tblPr/>
              <a:tblGrid>
                <a:gridCol w="3886200"/>
                <a:gridCol w="5257800"/>
              </a:tblGrid>
              <a:tr h="700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C¸c giai ®o¹n cña d©y chuyÒn s¶n xuÊt n­íc s¹ch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Th«ng tin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1. Tr¹m b¬m ®ît mét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LÊy n­íc tõ nguån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2. Dµn khö s¾t – bÓ l¾ng 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 Lo¹i c¸c chÊt s¾t vµ nh÷ng chÊt kh«ng hoµ tan trong n­íc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3. BÓ läc 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TiÕp tôc lo¹i c¸c chÊt kh«ng tan trong n­íc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4. S¸t trïng 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Khö trïng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5. BÓ chøa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N­íc ®· ®­îc khö s¾t, s¸t trïng vµ lo¹i trõ c¸c chÊt bÈn kh¸c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6.Tr¹m b¬m ®ît hai 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Ph©n phèi n­íc s¹ch cho ng­êi tiªu dïng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304800" y="2133600"/>
            <a:ext cx="883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          Hoàn thành bảng sau:</a:t>
            </a:r>
          </a:p>
        </p:txBody>
      </p:sp>
      <p:sp>
        <p:nvSpPr>
          <p:cNvPr id="11294" name="Text Box 52"/>
          <p:cNvSpPr txBox="1">
            <a:spLocks noChangeArrowheads="1"/>
          </p:cNvSpPr>
          <p:nvPr/>
        </p:nvSpPr>
        <p:spPr bwMode="auto">
          <a:xfrm>
            <a:off x="381000" y="-141288"/>
            <a:ext cx="86868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                 </a:t>
            </a:r>
            <a:endParaRPr lang="en-US" sz="2800" b="1">
              <a:solidFill>
                <a:srgbClr val="FFFF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u="sng">
                <a:solidFill>
                  <a:srgbClr val="FFFF00"/>
                </a:solidFill>
                <a:latin typeface="Arial" pitchFamily="34" charset="0"/>
              </a:rPr>
              <a:t>Khoa học:</a:t>
            </a: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                 </a:t>
            </a:r>
            <a:r>
              <a:rPr lang="en-US" sz="2800" b="1" u="sng">
                <a:solidFill>
                  <a:srgbClr val="FFFF00"/>
                </a:solidFill>
                <a:latin typeface="Arial" pitchFamily="34" charset="0"/>
              </a:rPr>
              <a:t>Bài 27:</a:t>
            </a:r>
            <a:r>
              <a:rPr lang="en-US" sz="2800">
                <a:solidFill>
                  <a:srgbClr val="FFFF00"/>
                </a:solidFill>
                <a:latin typeface="Arial" pitchFamily="34" charset="0"/>
              </a:rPr>
              <a:t>  </a:t>
            </a: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Một số cách làm sạch n</a:t>
            </a:r>
            <a:r>
              <a:rPr lang="vi-VN" sz="28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ớc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36894" grpId="0" autoUpdateAnimBg="0"/>
    </p:bld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300</TotalTime>
  <Words>791</Words>
  <Application>Microsoft Office PowerPoint</Application>
  <PresentationFormat>On-screen Show (4:3)</PresentationFormat>
  <Paragraphs>104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Verdana</vt:lpstr>
      <vt:lpstr>Arial</vt:lpstr>
      <vt:lpstr>Wingdings</vt:lpstr>
      <vt:lpstr>.VnTime</vt:lpstr>
      <vt:lpstr>Globe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17</cp:revision>
  <dcterms:created xsi:type="dcterms:W3CDTF">2008-12-06T12:58:24Z</dcterms:created>
  <dcterms:modified xsi:type="dcterms:W3CDTF">2016-06-30T01:08:50Z</dcterms:modified>
</cp:coreProperties>
</file>